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7" r:id="rId1"/>
  </p:sldMasterIdLst>
  <p:notesMasterIdLst>
    <p:notesMasterId r:id="rId9"/>
  </p:notesMasterIdLst>
  <p:handoutMasterIdLst>
    <p:handoutMasterId r:id="rId10"/>
  </p:handoutMasterIdLst>
  <p:sldIdLst>
    <p:sldId id="565" r:id="rId2"/>
    <p:sldId id="578" r:id="rId3"/>
    <p:sldId id="581" r:id="rId4"/>
    <p:sldId id="583" r:id="rId5"/>
    <p:sldId id="584" r:id="rId6"/>
    <p:sldId id="585" r:id="rId7"/>
    <p:sldId id="586" r:id="rId8"/>
  </p:sldIdLst>
  <p:sldSz cx="9144000" cy="6858000" type="screen4x3"/>
  <p:notesSz cx="6718300" cy="98552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687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37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6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5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4386" algn="l" defTabSz="91375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1264" algn="l" defTabSz="91375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198142" algn="l" defTabSz="91375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5018" algn="l" defTabSz="913755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63" userDrawn="1">
          <p15:clr>
            <a:srgbClr val="A4A3A4"/>
          </p15:clr>
        </p15:guide>
        <p15:guide id="2" pos="3646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74425"/>
    <a:srgbClr val="1B4167"/>
    <a:srgbClr val="E4715A"/>
    <a:srgbClr val="FDFFFC"/>
    <a:srgbClr val="235789"/>
    <a:srgbClr val="962F1A"/>
    <a:srgbClr val="A4331C"/>
    <a:srgbClr val="143250"/>
    <a:srgbClr val="5632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88345" autoAdjust="0"/>
  </p:normalViewPr>
  <p:slideViewPr>
    <p:cSldViewPr snapToGrid="0">
      <p:cViewPr varScale="1">
        <p:scale>
          <a:sx n="92" d="100"/>
          <a:sy n="92" d="100"/>
        </p:scale>
        <p:origin x="-1332" y="-168"/>
      </p:cViewPr>
      <p:guideLst>
        <p:guide orient="horz" pos="2863"/>
        <p:guide pos="36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16" y="67"/>
      </p:cViewPr>
      <p:guideLst/>
    </p:cSldViewPr>
  </p:notesViewPr>
  <p:gridSpacing cx="90001" cy="900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11477" cy="492682"/>
          </a:xfrm>
          <a:prstGeom prst="rect">
            <a:avLst/>
          </a:prstGeom>
        </p:spPr>
        <p:txBody>
          <a:bodyPr vert="horz" lIns="90786" tIns="45392" rIns="90786" bIns="4539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05227" y="2"/>
            <a:ext cx="2911477" cy="492682"/>
          </a:xfrm>
          <a:prstGeom prst="rect">
            <a:avLst/>
          </a:prstGeom>
        </p:spPr>
        <p:txBody>
          <a:bodyPr vert="horz" lIns="90786" tIns="45392" rIns="90786" bIns="45392" rtlCol="0"/>
          <a:lstStyle>
            <a:lvl1pPr algn="r">
              <a:defRPr sz="1200"/>
            </a:lvl1pPr>
          </a:lstStyle>
          <a:p>
            <a:fld id="{EC36BF3D-54BD-4E01-AFE7-100336D179F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60935"/>
            <a:ext cx="2911477" cy="492681"/>
          </a:xfrm>
          <a:prstGeom prst="rect">
            <a:avLst/>
          </a:prstGeom>
        </p:spPr>
        <p:txBody>
          <a:bodyPr vert="horz" lIns="90786" tIns="45392" rIns="90786" bIns="4539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05227" y="9360935"/>
            <a:ext cx="2911477" cy="492681"/>
          </a:xfrm>
          <a:prstGeom prst="rect">
            <a:avLst/>
          </a:prstGeom>
        </p:spPr>
        <p:txBody>
          <a:bodyPr vert="horz" lIns="90786" tIns="45392" rIns="90786" bIns="45392" rtlCol="0" anchor="b"/>
          <a:lstStyle>
            <a:lvl1pPr algn="r">
              <a:defRPr sz="1200"/>
            </a:lvl1pPr>
          </a:lstStyle>
          <a:p>
            <a:fld id="{99CE5AD6-C143-4F56-A39C-258B73244C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571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11477" cy="492682"/>
          </a:xfrm>
          <a:prstGeom prst="rect">
            <a:avLst/>
          </a:prstGeom>
        </p:spPr>
        <p:txBody>
          <a:bodyPr vert="horz" lIns="90786" tIns="45392" rIns="90786" bIns="4539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5227" y="2"/>
            <a:ext cx="2911477" cy="492682"/>
          </a:xfrm>
          <a:prstGeom prst="rect">
            <a:avLst/>
          </a:prstGeom>
        </p:spPr>
        <p:txBody>
          <a:bodyPr vert="horz" lIns="90786" tIns="45392" rIns="90786" bIns="4539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93807EB-7E0E-4316-9972-3A51DDF53979}" type="datetimeFigureOut">
              <a:rPr lang="ru-RU"/>
              <a:pPr>
                <a:defRPr/>
              </a:pPr>
              <a:t>28.08.2018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3763" y="735013"/>
            <a:ext cx="4930775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86" tIns="45392" rIns="90786" bIns="4539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1513" y="4681265"/>
            <a:ext cx="5375280" cy="4434127"/>
          </a:xfrm>
          <a:prstGeom prst="rect">
            <a:avLst/>
          </a:prstGeom>
        </p:spPr>
        <p:txBody>
          <a:bodyPr vert="horz" lIns="90786" tIns="45392" rIns="90786" bIns="45392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60935"/>
            <a:ext cx="2911477" cy="492681"/>
          </a:xfrm>
          <a:prstGeom prst="rect">
            <a:avLst/>
          </a:prstGeom>
        </p:spPr>
        <p:txBody>
          <a:bodyPr vert="horz" lIns="90786" tIns="45392" rIns="90786" bIns="4539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5227" y="9360935"/>
            <a:ext cx="2911477" cy="492681"/>
          </a:xfrm>
          <a:prstGeom prst="rect">
            <a:avLst/>
          </a:prstGeom>
        </p:spPr>
        <p:txBody>
          <a:bodyPr vert="horz" lIns="90786" tIns="45392" rIns="90786" bIns="4539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987DA77-9F0F-444D-8CD9-6925CB857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961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87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5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63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1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386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264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142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018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536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361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361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6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2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9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5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1283B-77EA-453D-90F0-0DE9A3FDC67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4"/>
            <a:ext cx="9143993" cy="6857999"/>
          </a:xfrm>
          <a:prstGeom prst="rect">
            <a:avLst/>
          </a:prstGeom>
          <a:noFill/>
        </p:spPr>
      </p:pic>
      <p:sp>
        <p:nvSpPr>
          <p:cNvPr id="8" name="Овал 7"/>
          <p:cNvSpPr/>
          <p:nvPr userDrawn="1"/>
        </p:nvSpPr>
        <p:spPr>
          <a:xfrm>
            <a:off x="2800200" y="-515388"/>
            <a:ext cx="3753000" cy="5004000"/>
          </a:xfrm>
          <a:prstGeom prst="ellipse">
            <a:avLst/>
          </a:prstGeom>
          <a:gradFill flip="none" rotWithShape="1">
            <a:gsLst>
              <a:gs pos="0">
                <a:srgbClr val="0062AE"/>
              </a:gs>
              <a:gs pos="94000">
                <a:srgbClr val="0070BB"/>
              </a:gs>
              <a:gs pos="100000">
                <a:srgbClr val="006AB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063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AD7FE-E437-49E7-83D3-EBCEC52BE1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688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5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4B194-2108-4912-B18E-9E30AE5EED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253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9" y="326973"/>
            <a:ext cx="7930833" cy="91261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7" y="1480309"/>
            <a:ext cx="7930834" cy="4937119"/>
          </a:xfrm>
        </p:spPr>
        <p:txBody>
          <a:bodyPr lIns="0" tIns="0" rIns="0" bIns="0"/>
          <a:lstStyle>
            <a:lvl1pPr marL="132129" indent="-132129">
              <a:buClr>
                <a:srgbClr val="C00000"/>
              </a:buClr>
              <a:buFont typeface="Arial" pitchFamily="34" charset="0"/>
              <a:buChar char="•"/>
              <a:defRPr sz="21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270209" indent="-13808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402336" indent="-13212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540416" indent="-13808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672545" indent="-13212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669159" y="5008256"/>
            <a:ext cx="467544" cy="1849744"/>
          </a:xfrm>
          <a:gradFill>
            <a:gsLst>
              <a:gs pos="0">
                <a:srgbClr val="FF0000"/>
              </a:gs>
              <a:gs pos="94000">
                <a:srgbClr val="C00000"/>
              </a:gs>
              <a:gs pos="100000">
                <a:srgbClr val="C00000"/>
              </a:gs>
            </a:gsLst>
            <a:path path="circle">
              <a:fillToRect l="100000" b="100000"/>
            </a:path>
          </a:gradFill>
        </p:spPr>
        <p:txBody>
          <a:bodyPr lIns="72000" tIns="1188000" rIns="180000"/>
          <a:lstStyle>
            <a:lvl1pPr>
              <a:defRPr sz="1349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787923A-FA6B-4370-8724-149EB7EF57B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712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912"/>
            <a:ext cx="7772400" cy="1362075"/>
          </a:xfrm>
        </p:spPr>
        <p:txBody>
          <a:bodyPr anchor="t"/>
          <a:lstStyle>
            <a:lvl1pPr algn="l">
              <a:defRPr sz="3000" b="1" cap="all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22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18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2pPr>
            <a:lvl3pPr marL="68563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27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09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6913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39973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25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946A1-0E13-414A-A09A-6D17C1E5D1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96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49"/>
            </a:lvl4pPr>
            <a:lvl5pPr>
              <a:defRPr sz="1349"/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49"/>
            </a:lvl4pPr>
            <a:lvl5pPr>
              <a:defRPr sz="1349"/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E7956-7B17-4804-8208-3B4B54E6AA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850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8" indent="0">
              <a:buNone/>
              <a:defRPr sz="1500" b="1"/>
            </a:lvl2pPr>
            <a:lvl3pPr marL="685638" indent="0">
              <a:buNone/>
              <a:defRPr sz="1349" b="1"/>
            </a:lvl3pPr>
            <a:lvl4pPr marL="1028457" indent="0">
              <a:buNone/>
              <a:defRPr sz="1200" b="1"/>
            </a:lvl4pPr>
            <a:lvl5pPr marL="1371276" indent="0">
              <a:buNone/>
              <a:defRPr sz="1200" b="1"/>
            </a:lvl5pPr>
            <a:lvl6pPr marL="1714094" indent="0">
              <a:buNone/>
              <a:defRPr sz="1200" b="1"/>
            </a:lvl6pPr>
            <a:lvl7pPr marL="2056913" indent="0">
              <a:buNone/>
              <a:defRPr sz="1200" b="1"/>
            </a:lvl7pPr>
            <a:lvl8pPr marL="2399730" indent="0">
              <a:buNone/>
              <a:defRPr sz="1200" b="1"/>
            </a:lvl8pPr>
            <a:lvl9pPr marL="2742548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49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535114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8" indent="0">
              <a:buNone/>
              <a:defRPr sz="1500" b="1"/>
            </a:lvl2pPr>
            <a:lvl3pPr marL="685638" indent="0">
              <a:buNone/>
              <a:defRPr sz="1349" b="1"/>
            </a:lvl3pPr>
            <a:lvl4pPr marL="1028457" indent="0">
              <a:buNone/>
              <a:defRPr sz="1200" b="1"/>
            </a:lvl4pPr>
            <a:lvl5pPr marL="1371276" indent="0">
              <a:buNone/>
              <a:defRPr sz="1200" b="1"/>
            </a:lvl5pPr>
            <a:lvl6pPr marL="1714094" indent="0">
              <a:buNone/>
              <a:defRPr sz="1200" b="1"/>
            </a:lvl6pPr>
            <a:lvl7pPr marL="2056913" indent="0">
              <a:buNone/>
              <a:defRPr sz="1200" b="1"/>
            </a:lvl7pPr>
            <a:lvl8pPr marL="2399730" indent="0">
              <a:buNone/>
              <a:defRPr sz="1200" b="1"/>
            </a:lvl8pPr>
            <a:lvl9pPr marL="2742548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49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5E398-0EA1-4B5A-B203-DEA6B25616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683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0A00-9E1E-4E10-9001-F9EC8EBE55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95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B5C4A-A1F7-4100-896E-0CB50FB0B19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014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61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18" indent="0">
              <a:buNone/>
              <a:defRPr sz="900"/>
            </a:lvl2pPr>
            <a:lvl3pPr marL="685638" indent="0">
              <a:buNone/>
              <a:defRPr sz="750"/>
            </a:lvl3pPr>
            <a:lvl4pPr marL="1028457" indent="0">
              <a:buNone/>
              <a:defRPr sz="675"/>
            </a:lvl4pPr>
            <a:lvl5pPr marL="1371276" indent="0">
              <a:buNone/>
              <a:defRPr sz="675"/>
            </a:lvl5pPr>
            <a:lvl6pPr marL="1714094" indent="0">
              <a:buNone/>
              <a:defRPr sz="675"/>
            </a:lvl6pPr>
            <a:lvl7pPr marL="2056913" indent="0">
              <a:buNone/>
              <a:defRPr sz="675"/>
            </a:lvl7pPr>
            <a:lvl8pPr marL="2399730" indent="0">
              <a:buNone/>
              <a:defRPr sz="675"/>
            </a:lvl8pPr>
            <a:lvl9pPr marL="2742548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A5B5A-4F24-4AB5-8122-AE7F2FB0CB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608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18" indent="0">
              <a:buNone/>
              <a:defRPr sz="2100"/>
            </a:lvl2pPr>
            <a:lvl3pPr marL="685638" indent="0">
              <a:buNone/>
              <a:defRPr sz="1800"/>
            </a:lvl3pPr>
            <a:lvl4pPr marL="1028457" indent="0">
              <a:buNone/>
              <a:defRPr sz="1500"/>
            </a:lvl4pPr>
            <a:lvl5pPr marL="1371276" indent="0">
              <a:buNone/>
              <a:defRPr sz="1500"/>
            </a:lvl5pPr>
            <a:lvl6pPr marL="1714094" indent="0">
              <a:buNone/>
              <a:defRPr sz="1500"/>
            </a:lvl6pPr>
            <a:lvl7pPr marL="2056913" indent="0">
              <a:buNone/>
              <a:defRPr sz="1500"/>
            </a:lvl7pPr>
            <a:lvl8pPr marL="2399730" indent="0">
              <a:buNone/>
              <a:defRPr sz="1500"/>
            </a:lvl8pPr>
            <a:lvl9pPr marL="2742548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18" indent="0">
              <a:buNone/>
              <a:defRPr sz="900"/>
            </a:lvl2pPr>
            <a:lvl3pPr marL="685638" indent="0">
              <a:buNone/>
              <a:defRPr sz="750"/>
            </a:lvl3pPr>
            <a:lvl4pPr marL="1028457" indent="0">
              <a:buNone/>
              <a:defRPr sz="675"/>
            </a:lvl4pPr>
            <a:lvl5pPr marL="1371276" indent="0">
              <a:buNone/>
              <a:defRPr sz="675"/>
            </a:lvl5pPr>
            <a:lvl6pPr marL="1714094" indent="0">
              <a:buNone/>
              <a:defRPr sz="675"/>
            </a:lvl6pPr>
            <a:lvl7pPr marL="2056913" indent="0">
              <a:buNone/>
              <a:defRPr sz="675"/>
            </a:lvl7pPr>
            <a:lvl8pPr marL="2399730" indent="0">
              <a:buNone/>
              <a:defRPr sz="675"/>
            </a:lvl8pPr>
            <a:lvl9pPr marL="2742548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2" y="6356362"/>
            <a:ext cx="2133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1" y="6356362"/>
            <a:ext cx="2895600" cy="365125"/>
          </a:xfrm>
          <a:prstGeom prst="rect">
            <a:avLst/>
          </a:prstGeom>
        </p:spPr>
        <p:txBody>
          <a:bodyPr lIns="91424" tIns="45712" rIns="91424" bIns="45712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DFEF1-8895-4CC7-B6F2-4E2390A67A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98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91" y="111137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12" rIns="0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5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2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C597CE-27F4-4EDB-8B5C-3503FE57533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7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82" y="11113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95" y="1108087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3079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37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15" cstate="print"/>
          <a:stretch>
            <a:fillRect/>
          </a:stretch>
        </p:blipFill>
        <p:spPr bwMode="auto">
          <a:xfrm>
            <a:off x="5" y="3"/>
            <a:ext cx="9143999" cy="6858001"/>
          </a:xfrm>
          <a:prstGeom prst="rect">
            <a:avLst/>
          </a:prstGeom>
          <a:noFill/>
        </p:spPr>
      </p:pic>
      <p:sp>
        <p:nvSpPr>
          <p:cNvPr id="2" name="Овал 1"/>
          <p:cNvSpPr/>
          <p:nvPr userDrawn="1"/>
        </p:nvSpPr>
        <p:spPr>
          <a:xfrm>
            <a:off x="2135572" y="-166253"/>
            <a:ext cx="4023000" cy="5004000"/>
          </a:xfrm>
          <a:prstGeom prst="ellipse">
            <a:avLst/>
          </a:prstGeom>
          <a:gradFill flip="none" rotWithShape="1">
            <a:gsLst>
              <a:gs pos="0">
                <a:srgbClr val="0062AE"/>
              </a:gs>
              <a:gs pos="94000">
                <a:srgbClr val="0070BB"/>
              </a:gs>
              <a:gs pos="100000">
                <a:srgbClr val="006AB5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1" rIns="68580" bIns="3429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83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5pPr>
      <a:lvl6pPr marL="342818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685638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028457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371276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57114" indent="-25711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080" indent="-2142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48" indent="-17141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66" indent="-17141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83" indent="-17141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503" indent="-171411" algn="l" defTabSz="6856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321" indent="-171411" algn="l" defTabSz="6856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41" indent="-171411" algn="l" defTabSz="6856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59" indent="-171411" algn="l" defTabSz="685638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1pPr>
      <a:lvl2pPr marL="342818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2pPr>
      <a:lvl3pPr marL="685638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3pPr>
      <a:lvl4pPr marL="1028457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371276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4094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56913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99730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742548" algn="l" defTabSz="685638" rtl="0" eaLnBrk="1" latinLnBrk="0" hangingPunct="1"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-01.jpg">
            <a:extLst>
              <a:ext uri="{FF2B5EF4-FFF2-40B4-BE49-F238E27FC236}">
                <a16:creationId xmlns:a16="http://schemas.microsoft.com/office/drawing/2014/main" xmlns="" id="{F4E1913C-E3BB-41A3-BD52-3E609359C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80" y="491166"/>
            <a:ext cx="9116472" cy="634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799" y="3311564"/>
            <a:ext cx="8319568" cy="138593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078" cap="small" dirty="0">
                <a:solidFill>
                  <a:schemeClr val="bg1"/>
                </a:solidFill>
              </a:rPr>
              <a:t>Возбуждение уголовного дела по </a:t>
            </a:r>
            <a:r>
              <a:rPr lang="ru-RU" sz="3078" cap="small" dirty="0" err="1" smtClean="0">
                <a:solidFill>
                  <a:schemeClr val="bg1"/>
                </a:solidFill>
              </a:rPr>
              <a:t>ст.ст</a:t>
            </a:r>
            <a:r>
              <a:rPr lang="ru-RU" sz="3078" cap="small" dirty="0">
                <a:solidFill>
                  <a:schemeClr val="bg1"/>
                </a:solidFill>
              </a:rPr>
              <a:t>. 198, 199, 199.1 УК РФ за  неуплату налогов по результатам выездной налоговой проверки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3527" y="4956867"/>
            <a:ext cx="7632291" cy="1652343"/>
          </a:xfrm>
        </p:spPr>
        <p:txBody>
          <a:bodyPr>
            <a:noAutofit/>
          </a:bodyPr>
          <a:lstStyle/>
          <a:p>
            <a:pPr algn="r"/>
            <a:r>
              <a:rPr lang="ru-RU" sz="2052" i="1" dirty="0" err="1" smtClean="0">
                <a:solidFill>
                  <a:schemeClr val="bg1"/>
                </a:solidFill>
              </a:rPr>
              <a:t>Анпилогова</a:t>
            </a:r>
            <a:r>
              <a:rPr lang="ru-RU" sz="2052" i="1" dirty="0" smtClean="0">
                <a:solidFill>
                  <a:schemeClr val="bg1"/>
                </a:solidFill>
              </a:rPr>
              <a:t> Анна Сергеевна</a:t>
            </a:r>
            <a:endParaRPr lang="ru-RU" sz="2052" i="1" dirty="0">
              <a:solidFill>
                <a:schemeClr val="bg1"/>
              </a:solidFill>
            </a:endParaRPr>
          </a:p>
          <a:p>
            <a:pPr algn="r"/>
            <a:r>
              <a:rPr lang="ru-RU" sz="2052" i="1" dirty="0" smtClean="0">
                <a:solidFill>
                  <a:schemeClr val="bg1"/>
                </a:solidFill>
              </a:rPr>
              <a:t>Старший государственный налоговый инспектор контрольного отдела УФНС России по Приморскому краю</a:t>
            </a:r>
            <a:endParaRPr lang="ru-RU" sz="2052" i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9404" y="6261429"/>
            <a:ext cx="1252998" cy="318042"/>
          </a:xfrm>
          <a:prstGeom prst="rect">
            <a:avLst/>
          </a:prstGeom>
        </p:spPr>
        <p:txBody>
          <a:bodyPr vert="horz" wrap="none" lIns="89193" tIns="44596" rIns="89193" bIns="44596" rtlCol="0" anchor="ctr">
            <a:normAutofit lnSpcReduction="10000"/>
          </a:bodyPr>
          <a:lstStyle/>
          <a:p>
            <a:pPr defTabSz="891917" fontAlgn="auto">
              <a:spcAft>
                <a:spcPts val="0"/>
              </a:spcAft>
            </a:pPr>
            <a:r>
              <a:rPr lang="ru-RU" sz="1539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28 августа </a:t>
            </a:r>
            <a:r>
              <a:rPr lang="ru-RU" sz="1539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104427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29936" y="1194955"/>
            <a:ext cx="7973985" cy="5222473"/>
          </a:xfrm>
        </p:spPr>
        <p:txBody>
          <a:bodyPr/>
          <a:lstStyle/>
          <a:p>
            <a:pPr marL="553848" indent="-553848" algn="just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2000" b="0" dirty="0" smtClean="0">
                <a:solidFill>
                  <a:srgbClr val="002060"/>
                </a:solidFill>
              </a:rPr>
              <a:t>Налоговый кодекс РФ: ст. 32  </a:t>
            </a:r>
            <a:r>
              <a:rPr lang="ru-RU" sz="2000" b="0" dirty="0" smtClean="0"/>
              <a:t>- материалы ВНП направляются налоговым </a:t>
            </a:r>
            <a:r>
              <a:rPr lang="ru-RU" sz="2000" b="0" dirty="0"/>
              <a:t>органом в Следственное управление Следственного комитета РФ по Приморскому краю для решения вопроса о возбуждении уголовного </a:t>
            </a:r>
            <a:r>
              <a:rPr lang="ru-RU" sz="2000" b="0" dirty="0" smtClean="0"/>
              <a:t>дела,</a:t>
            </a:r>
            <a:endParaRPr lang="en-US" sz="2000" b="0" dirty="0" smtClean="0"/>
          </a:p>
          <a:p>
            <a:pPr marL="0" indent="0" algn="just">
              <a:spcBef>
                <a:spcPts val="1026"/>
              </a:spcBef>
              <a:buNone/>
            </a:pPr>
            <a:r>
              <a:rPr lang="ru-RU" sz="2000" b="0" dirty="0" smtClean="0"/>
              <a:t>       Если </a:t>
            </a:r>
            <a:r>
              <a:rPr lang="ru-RU" sz="2000" b="0" dirty="0"/>
              <a:t>в течение двух месяцев </a:t>
            </a:r>
            <a:r>
              <a:rPr lang="ru-RU" sz="2000" b="0" dirty="0" smtClean="0"/>
              <a:t>налогоплательщик по требования </a:t>
            </a:r>
            <a:r>
              <a:rPr lang="ru-RU" sz="2000" b="0" dirty="0"/>
              <a:t>об уплате налога </a:t>
            </a:r>
            <a:r>
              <a:rPr lang="ru-RU" sz="2000" b="0" dirty="0" smtClean="0"/>
              <a:t>не </a:t>
            </a:r>
            <a:r>
              <a:rPr lang="ru-RU" sz="2000" b="0" dirty="0"/>
              <a:t>уплатил (не перечислил) </a:t>
            </a:r>
            <a:r>
              <a:rPr lang="ru-RU" sz="2000" b="0" dirty="0" smtClean="0"/>
              <a:t>суммы недоимки в крупном размере.</a:t>
            </a:r>
            <a:endParaRPr lang="ru-RU" sz="2000" b="0" dirty="0"/>
          </a:p>
          <a:p>
            <a:pPr marL="553848" indent="-553848" algn="just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2000" b="0" dirty="0" smtClean="0">
                <a:solidFill>
                  <a:srgbClr val="002060"/>
                </a:solidFill>
              </a:rPr>
              <a:t>Уголовный кодекс</a:t>
            </a:r>
            <a:r>
              <a:rPr lang="ru-RU" sz="2000" b="0" dirty="0">
                <a:solidFill>
                  <a:srgbClr val="002060"/>
                </a:solidFill>
              </a:rPr>
              <a:t>: </a:t>
            </a:r>
            <a:r>
              <a:rPr lang="ru-RU" sz="2000" b="0" dirty="0" smtClean="0"/>
              <a:t>субъекты </a:t>
            </a:r>
            <a:r>
              <a:rPr lang="ru-RU" sz="2000" b="0" dirty="0"/>
              <a:t>преступления </a:t>
            </a:r>
            <a:r>
              <a:rPr lang="ru-RU" sz="2000" b="0" dirty="0" smtClean="0"/>
              <a:t>по </a:t>
            </a:r>
            <a:r>
              <a:rPr lang="ru-RU" sz="2000" b="0" dirty="0" smtClean="0">
                <a:solidFill>
                  <a:srgbClr val="002060"/>
                </a:solidFill>
              </a:rPr>
              <a:t>ст. 198 </a:t>
            </a:r>
            <a:r>
              <a:rPr lang="ru-RU" sz="2000" b="0" dirty="0" smtClean="0"/>
              <a:t>физическое лицо, по </a:t>
            </a:r>
            <a:r>
              <a:rPr lang="ru-RU" sz="2000" b="0" dirty="0" smtClean="0">
                <a:solidFill>
                  <a:srgbClr val="002060"/>
                </a:solidFill>
              </a:rPr>
              <a:t>ст. 199 </a:t>
            </a:r>
            <a:r>
              <a:rPr lang="ru-RU" sz="2000" b="0" dirty="0" smtClean="0"/>
              <a:t>организация по всем налогам, кроме НДФЛ, по </a:t>
            </a:r>
            <a:r>
              <a:rPr lang="ru-RU" sz="2000" b="0" dirty="0" smtClean="0">
                <a:solidFill>
                  <a:srgbClr val="002060"/>
                </a:solidFill>
              </a:rPr>
              <a:t>ст. 199.1</a:t>
            </a:r>
            <a:r>
              <a:rPr lang="ru-RU" sz="2000" b="0" dirty="0" smtClean="0"/>
              <a:t> налоговый агент (физическое лицо или организация) по НДФЛ, НДС, налогу на прибыль.</a:t>
            </a:r>
          </a:p>
          <a:p>
            <a:pPr marL="553848" indent="-553848" algn="just">
              <a:spcBef>
                <a:spcPts val="1026"/>
              </a:spcBef>
              <a:buFont typeface="Wingdings" panose="05000000000000000000" pitchFamily="2" charset="2"/>
              <a:buChar char="ü"/>
            </a:pPr>
            <a:endParaRPr lang="ru-RU" sz="2000" b="0" dirty="0" smtClean="0"/>
          </a:p>
          <a:p>
            <a:pPr marL="553848" indent="-553848" algn="just">
              <a:spcBef>
                <a:spcPts val="1026"/>
              </a:spcBef>
              <a:buFont typeface="Wingdings" panose="05000000000000000000" pitchFamily="2" charset="2"/>
              <a:buChar char="ü"/>
            </a:pPr>
            <a:r>
              <a:rPr lang="ru-RU" sz="2000" b="0" dirty="0" smtClean="0">
                <a:solidFill>
                  <a:srgbClr val="002060"/>
                </a:solidFill>
              </a:rPr>
              <a:t>«Соглашение </a:t>
            </a:r>
            <a:r>
              <a:rPr lang="ru-RU" sz="2000" b="0" dirty="0">
                <a:solidFill>
                  <a:srgbClr val="002060"/>
                </a:solidFill>
              </a:rPr>
              <a:t>о взаимодействии между Следственным комитетом Российской Федерации и Федеральной налоговой </a:t>
            </a:r>
            <a:r>
              <a:rPr lang="ru-RU" sz="2000" b="0" dirty="0" smtClean="0">
                <a:solidFill>
                  <a:srgbClr val="002060"/>
                </a:solidFill>
              </a:rPr>
              <a:t>службой»</a:t>
            </a:r>
            <a:r>
              <a:rPr lang="ru-RU" sz="2000" b="0" dirty="0" smtClean="0"/>
              <a:t> от </a:t>
            </a:r>
            <a:r>
              <a:rPr lang="ru-RU" sz="2000" b="0" dirty="0"/>
              <a:t>13.02.2012 N </a:t>
            </a:r>
            <a:r>
              <a:rPr lang="ru-RU" sz="2000" b="0" dirty="0" smtClean="0"/>
              <a:t>101-162-12/ММВ-27-2/3.</a:t>
            </a:r>
            <a:endParaRPr lang="ru-RU" sz="2000" b="0" dirty="0"/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endParaRPr lang="ru-RU" sz="1800" b="0" dirty="0"/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endParaRPr lang="ru-RU" sz="1800" b="0" dirty="0"/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endParaRPr lang="ru-RU" sz="1600" b="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3089" y="326973"/>
            <a:ext cx="7930833" cy="816027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 </a:t>
            </a:r>
            <a:r>
              <a:rPr lang="ru-RU" sz="3600" dirty="0" smtClean="0">
                <a:solidFill>
                  <a:srgbClr val="002060"/>
                </a:solidFill>
              </a:rPr>
              <a:t>Правовая основа: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404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33845" y="1174173"/>
            <a:ext cx="7973985" cy="5222473"/>
          </a:xfrm>
        </p:spPr>
        <p:txBody>
          <a:bodyPr/>
          <a:lstStyle/>
          <a:p>
            <a:pPr marL="0" indent="0">
              <a:spcBef>
                <a:spcPts val="1026"/>
              </a:spcBef>
              <a:buNone/>
            </a:pPr>
            <a:r>
              <a:rPr lang="ru-RU" sz="2800" b="0" dirty="0" err="1" smtClean="0">
                <a:solidFill>
                  <a:srgbClr val="FFC000"/>
                </a:solidFill>
              </a:rPr>
              <a:t>Ст.ст</a:t>
            </a:r>
            <a:r>
              <a:rPr lang="ru-RU" sz="2800" b="0" dirty="0" smtClean="0">
                <a:solidFill>
                  <a:srgbClr val="FFC000"/>
                </a:solidFill>
              </a:rPr>
              <a:t>. 198, 199 УК РФ: </a:t>
            </a:r>
          </a:p>
          <a:p>
            <a:pPr marL="0" indent="0" algn="just">
              <a:spcBef>
                <a:spcPts val="1026"/>
              </a:spcBef>
              <a:buNone/>
            </a:pPr>
            <a:r>
              <a:rPr lang="ru-RU" sz="2000" dirty="0" smtClean="0">
                <a:solidFill>
                  <a:srgbClr val="D74425"/>
                </a:solidFill>
              </a:rPr>
              <a:t>Уклонение </a:t>
            </a:r>
            <a:r>
              <a:rPr lang="ru-RU" sz="2000" dirty="0">
                <a:solidFill>
                  <a:srgbClr val="D74425"/>
                </a:solidFill>
              </a:rPr>
              <a:t>от уплаты налогов </a:t>
            </a:r>
            <a:r>
              <a:rPr lang="ru-RU" sz="2000" dirty="0"/>
              <a:t>путем </a:t>
            </a:r>
            <a:r>
              <a:rPr lang="ru-RU" sz="2000" dirty="0">
                <a:solidFill>
                  <a:srgbClr val="FFC000"/>
                </a:solidFill>
              </a:rPr>
              <a:t>непредставления налоговой декларации (расчета)</a:t>
            </a:r>
            <a:r>
              <a:rPr lang="ru-RU" sz="2000" dirty="0"/>
              <a:t> или иных документов, представление которых </a:t>
            </a:r>
            <a:r>
              <a:rPr lang="ru-RU" sz="2000" dirty="0" smtClean="0"/>
              <a:t>является </a:t>
            </a:r>
            <a:r>
              <a:rPr lang="ru-RU" sz="2000" dirty="0"/>
              <a:t>обязательным, либо путем </a:t>
            </a:r>
            <a:r>
              <a:rPr lang="ru-RU" sz="2000" dirty="0">
                <a:solidFill>
                  <a:srgbClr val="FFC000"/>
                </a:solidFill>
              </a:rPr>
              <a:t>включения</a:t>
            </a:r>
            <a:r>
              <a:rPr lang="ru-RU" sz="2000" dirty="0"/>
              <a:t> в налоговую декларацию (расчет) или такие документы </a:t>
            </a:r>
            <a:r>
              <a:rPr lang="ru-RU" sz="2000" dirty="0">
                <a:solidFill>
                  <a:srgbClr val="FFC000"/>
                </a:solidFill>
              </a:rPr>
              <a:t>заведомо ложных сведений</a:t>
            </a:r>
            <a:r>
              <a:rPr lang="ru-RU" sz="2000" dirty="0"/>
              <a:t>, совершенное в крупном </a:t>
            </a:r>
            <a:r>
              <a:rPr lang="ru-RU" sz="2000" dirty="0" smtClean="0"/>
              <a:t>размере.</a:t>
            </a:r>
          </a:p>
          <a:p>
            <a:pPr marL="0" indent="0">
              <a:spcBef>
                <a:spcPts val="1026"/>
              </a:spcBef>
              <a:buNone/>
            </a:pPr>
            <a:endParaRPr lang="ru-RU" sz="1800" b="0" dirty="0" smtClean="0"/>
          </a:p>
          <a:p>
            <a:pPr marL="0" indent="0">
              <a:spcBef>
                <a:spcPts val="1026"/>
              </a:spcBef>
              <a:buNone/>
            </a:pPr>
            <a:r>
              <a:rPr lang="ru-RU" sz="2800" b="0" dirty="0" smtClean="0">
                <a:solidFill>
                  <a:srgbClr val="FFC000"/>
                </a:solidFill>
              </a:rPr>
              <a:t>Ст. 199.1 </a:t>
            </a:r>
            <a:r>
              <a:rPr lang="ru-RU" sz="2800" b="0" dirty="0">
                <a:solidFill>
                  <a:srgbClr val="FFC000"/>
                </a:solidFill>
              </a:rPr>
              <a:t>УК РФ: </a:t>
            </a:r>
            <a:endParaRPr lang="ru-RU" sz="2800" b="0" dirty="0" smtClean="0">
              <a:solidFill>
                <a:srgbClr val="FFC000"/>
              </a:solidFill>
            </a:endParaRPr>
          </a:p>
          <a:p>
            <a:pPr marL="0" indent="0">
              <a:spcBef>
                <a:spcPts val="1026"/>
              </a:spcBef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Неисполнение </a:t>
            </a:r>
            <a:r>
              <a:rPr lang="ru-RU" sz="2000" dirty="0">
                <a:solidFill>
                  <a:srgbClr val="FF0000"/>
                </a:solidFill>
              </a:rPr>
              <a:t>в личных интересах</a:t>
            </a:r>
            <a:r>
              <a:rPr lang="ru-RU" sz="2000" dirty="0">
                <a:solidFill>
                  <a:srgbClr val="FFC000"/>
                </a:solidFill>
              </a:rPr>
              <a:t> </a:t>
            </a:r>
            <a:r>
              <a:rPr lang="ru-RU" sz="2000" dirty="0">
                <a:solidFill>
                  <a:srgbClr val="FFFFFF"/>
                </a:solidFill>
              </a:rPr>
              <a:t>обязанностей налогового агента по </a:t>
            </a:r>
            <a:r>
              <a:rPr lang="ru-RU" sz="2000" dirty="0">
                <a:solidFill>
                  <a:srgbClr val="FFC000"/>
                </a:solidFill>
              </a:rPr>
              <a:t>исчислению, удержанию или перечислению </a:t>
            </a:r>
            <a:r>
              <a:rPr lang="ru-RU" sz="2000" dirty="0">
                <a:solidFill>
                  <a:srgbClr val="FFFFFF"/>
                </a:solidFill>
              </a:rPr>
              <a:t>налогов и (или) </a:t>
            </a:r>
            <a:r>
              <a:rPr lang="ru-RU" sz="2000" dirty="0" smtClean="0">
                <a:solidFill>
                  <a:srgbClr val="FFFFFF"/>
                </a:solidFill>
              </a:rPr>
              <a:t>сборов в </a:t>
            </a:r>
            <a:r>
              <a:rPr lang="ru-RU" sz="2000" dirty="0">
                <a:solidFill>
                  <a:srgbClr val="FFFFFF"/>
                </a:solidFill>
              </a:rPr>
              <a:t>соответствующий </a:t>
            </a:r>
            <a:r>
              <a:rPr lang="ru-RU" sz="2000" dirty="0" smtClean="0">
                <a:solidFill>
                  <a:srgbClr val="FFFFFF"/>
                </a:solidFill>
              </a:rPr>
              <a:t>бюджет, совершенное в крупном размере.</a:t>
            </a:r>
          </a:p>
          <a:p>
            <a:pPr marL="0" indent="0">
              <a:spcBef>
                <a:spcPts val="1026"/>
              </a:spcBef>
              <a:buNone/>
            </a:pPr>
            <a:endParaRPr lang="ru-RU" sz="1800" b="0" dirty="0" smtClean="0"/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endParaRPr lang="ru-RU" sz="1800" b="0" dirty="0"/>
          </a:p>
          <a:p>
            <a:pPr marL="553848" indent="-553848">
              <a:spcBef>
                <a:spcPts val="1026"/>
              </a:spcBef>
              <a:buFont typeface="Wingdings" panose="05000000000000000000" pitchFamily="2" charset="2"/>
              <a:buChar char="ü"/>
            </a:pPr>
            <a:endParaRPr lang="ru-RU" sz="1600" b="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3089" y="326973"/>
            <a:ext cx="7930833" cy="816027"/>
          </a:xfrm>
        </p:spPr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200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46169" y="1330420"/>
            <a:ext cx="7075197" cy="1429770"/>
          </a:xfrm>
          <a:prstGeom prst="rect">
            <a:avLst/>
          </a:prstGeom>
        </p:spPr>
        <p:txBody>
          <a:bodyPr lIns="91424" tIns="45712" rIns="91424" bIns="45712" anchor="ctr"/>
          <a:lstStyle/>
          <a:p>
            <a:pPr algn="ctr" defTabSz="914239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Субъект преступления:</a:t>
            </a:r>
          </a:p>
          <a:p>
            <a:pPr defTabSz="914239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– </a:t>
            </a:r>
            <a:r>
              <a:rPr lang="ru-RU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физическое лицо, имеющее статус И.П.;</a:t>
            </a:r>
          </a:p>
          <a:p>
            <a:pPr marL="154451" indent="-154451" defTabSz="914239" fontAlgn="auto">
              <a:spcAft>
                <a:spcPts val="0"/>
              </a:spcAft>
              <a:defRPr/>
            </a:pPr>
            <a:r>
              <a:rPr lang="ru-RU" sz="2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 </a:t>
            </a:r>
            <a:r>
              <a:rPr lang="ru-RU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лицо, на которое в соответствии с его должностным или служебным  положением возложена обязанность по исчислению, удержанию или перечислению налогов.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5393" y="4325306"/>
            <a:ext cx="2372879" cy="393079"/>
          </a:xfrm>
          <a:prstGeom prst="rect">
            <a:avLst/>
          </a:prstGeom>
          <a:ln w="63500">
            <a:solidFill>
              <a:schemeClr val="accent1"/>
            </a:solidFill>
          </a:ln>
        </p:spPr>
        <p:txBody>
          <a:bodyPr lIns="91424" tIns="45712" rIns="91424" bIns="45712" anchor="ctr">
            <a:normAutofit fontScale="55000" lnSpcReduction="20000"/>
          </a:bodyPr>
          <a:lstStyle/>
          <a:p>
            <a:pPr algn="ctr" defTabSz="914239" fontAlgn="auto">
              <a:spcAft>
                <a:spcPts val="0"/>
              </a:spcAft>
              <a:defRPr/>
            </a:pPr>
            <a:r>
              <a:rPr lang="ru-RU" sz="4200" b="1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Руководитель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9148" y="6064643"/>
            <a:ext cx="2681028" cy="391639"/>
          </a:xfrm>
          <a:prstGeom prst="rect">
            <a:avLst/>
          </a:prstGeom>
          <a:ln w="63500">
            <a:solidFill>
              <a:schemeClr val="accent1"/>
            </a:solidFill>
          </a:ln>
        </p:spPr>
        <p:txBody>
          <a:bodyPr lIns="91424" tIns="45712" rIns="91424" bIns="45712" anchor="ctr">
            <a:normAutofit fontScale="55000" lnSpcReduction="20000"/>
          </a:bodyPr>
          <a:lstStyle/>
          <a:p>
            <a:pPr defTabSz="914239" fontAlgn="auto">
              <a:spcAft>
                <a:spcPts val="0"/>
              </a:spcAft>
              <a:defRPr/>
            </a:pPr>
            <a:r>
              <a:rPr lang="ru-RU" sz="4200" b="1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Главный бухгалтер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57533" y="3395164"/>
            <a:ext cx="2641660" cy="1110124"/>
          </a:xfrm>
          <a:prstGeom prst="rect">
            <a:avLst/>
          </a:prstGeom>
          <a:ln w="57150">
            <a:solidFill>
              <a:schemeClr val="accent1"/>
            </a:solidFill>
          </a:ln>
        </p:spPr>
        <p:txBody>
          <a:bodyPr lIns="91424" tIns="45712" rIns="91424" bIns="45712" anchor="ctr"/>
          <a:lstStyle/>
          <a:p>
            <a:pPr algn="ctr" defTabSz="914239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Лицо, фактически выполняющее обязанности руководителя, главного бухгалтера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79706" y="5410952"/>
            <a:ext cx="2641660" cy="1045330"/>
          </a:xfrm>
          <a:prstGeom prst="rect">
            <a:avLst/>
          </a:prstGeom>
          <a:ln w="63500">
            <a:solidFill>
              <a:schemeClr val="accent1"/>
            </a:solidFill>
          </a:ln>
        </p:spPr>
        <p:txBody>
          <a:bodyPr lIns="91424" tIns="45712" rIns="91424" bIns="45712" anchor="ctr"/>
          <a:lstStyle/>
          <a:p>
            <a:pPr algn="ctr" defTabSz="914239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Иной специально уполномоченный сотрудник организации </a:t>
            </a:r>
          </a:p>
        </p:txBody>
      </p:sp>
      <p:cxnSp>
        <p:nvCxnSpPr>
          <p:cNvPr id="6" name="Прямая со стрелкой 5"/>
          <p:cNvCxnSpPr>
            <a:stCxn id="19" idx="1"/>
            <a:endCxn id="4" idx="3"/>
          </p:cNvCxnSpPr>
          <p:nvPr/>
        </p:nvCxnSpPr>
        <p:spPr>
          <a:xfrm flipH="1">
            <a:off x="3088272" y="3225261"/>
            <a:ext cx="1399564" cy="1297304"/>
          </a:xfrm>
          <a:prstGeom prst="straightConnector1">
            <a:avLst/>
          </a:prstGeom>
          <a:ln w="508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2971529" y="3225261"/>
            <a:ext cx="1516307" cy="2839382"/>
          </a:xfrm>
          <a:prstGeom prst="straightConnector1">
            <a:avLst/>
          </a:prstGeom>
          <a:ln w="508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19" idx="1"/>
          </p:cNvCxnSpPr>
          <p:nvPr/>
        </p:nvCxnSpPr>
        <p:spPr>
          <a:xfrm>
            <a:off x="4487837" y="3225261"/>
            <a:ext cx="1062909" cy="731443"/>
          </a:xfrm>
          <a:prstGeom prst="straightConnector1">
            <a:avLst/>
          </a:prstGeom>
          <a:ln w="508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9" idx="1"/>
          </p:cNvCxnSpPr>
          <p:nvPr/>
        </p:nvCxnSpPr>
        <p:spPr>
          <a:xfrm>
            <a:off x="4487836" y="3225262"/>
            <a:ext cx="1377845" cy="2168412"/>
          </a:xfrm>
          <a:prstGeom prst="straightConnector1">
            <a:avLst/>
          </a:prstGeom>
          <a:ln w="508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авая фигурная скобка 18"/>
          <p:cNvSpPr/>
          <p:nvPr/>
        </p:nvSpPr>
        <p:spPr>
          <a:xfrm rot="5400000">
            <a:off x="4328014" y="17891"/>
            <a:ext cx="319646" cy="6095095"/>
          </a:xfrm>
          <a:prstGeom prst="rightBrac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0147" tIns="40074" rIns="80147" bIns="40074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15394" y="498188"/>
            <a:ext cx="8043082" cy="735763"/>
          </a:xfrm>
          <a:prstGeom prst="rect">
            <a:avLst/>
          </a:prstGeom>
        </p:spPr>
        <p:txBody>
          <a:bodyPr lIns="91424" tIns="45712" rIns="91424" bIns="45712" anchor="ctr">
            <a:normAutofit fontScale="25000" lnSpcReduction="20000"/>
          </a:bodyPr>
          <a:lstStyle/>
          <a:p>
            <a:pPr algn="ctr" defTabSz="914239" fontAlgn="auto">
              <a:spcAft>
                <a:spcPts val="0"/>
              </a:spcAft>
              <a:defRPr/>
            </a:pPr>
            <a:r>
              <a:rPr lang="ru-RU" sz="9800" b="1" dirty="0">
                <a:solidFill>
                  <a:srgbClr val="FFFFFF"/>
                </a:solidFill>
              </a:rPr>
              <a:t>Неисполнение обязанностей налогового агента ст. 199.1 Уголовного кодекса Российской Федерации</a:t>
            </a:r>
          </a:p>
          <a:p>
            <a:pPr defTabSz="914239" fontAlgn="auto">
              <a:spcAft>
                <a:spcPts val="0"/>
              </a:spcAft>
              <a:defRPr/>
            </a:pPr>
            <a:r>
              <a:rPr lang="ru-RU" sz="42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52237" name="Номер слайда 2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651196" indent="-250460"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001840" indent="-200368"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402575" indent="-200368"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1803311" indent="-200368"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204047" indent="-200368" defTabSz="91417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604783" indent="-200368" defTabSz="91417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005519" indent="-200368" defTabSz="91417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406254" indent="-200368" defTabSz="91417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B88DD1A8-745A-416E-9231-C10564E6A106}" type="slidenum">
              <a:rPr lang="ru-RU" altLang="ru-RU" sz="2400">
                <a:solidFill>
                  <a:schemeClr val="bg1"/>
                </a:solidFill>
              </a:rPr>
              <a:pPr/>
              <a:t>4</a:t>
            </a:fld>
            <a:endParaRPr lang="ru-RU" altLang="ru-RU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85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7698" y="424756"/>
            <a:ext cx="8313221" cy="6351172"/>
          </a:xfrm>
          <a:prstGeom prst="rect">
            <a:avLst/>
          </a:prstGeom>
        </p:spPr>
        <p:txBody>
          <a:bodyPr lIns="91424" tIns="45712" rIns="91424" bIns="45712" anchor="ctr"/>
          <a:lstStyle/>
          <a:p>
            <a:pPr algn="ctr" defTabSz="914239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Arial Narrow" panose="020B0606020202030204" pitchFamily="34" charset="0"/>
                <a:ea typeface="+mj-ea"/>
                <a:cs typeface="+mj-cs"/>
              </a:rPr>
              <a:t>Классифицирующие признаки </a:t>
            </a:r>
          </a:p>
          <a:p>
            <a:pPr marL="400736" indent="-400736" algn="just">
              <a:buFont typeface="Wingdings" panose="05000000000000000000" pitchFamily="2" charset="2"/>
              <a:buChar char="Ø"/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Крупный </a:t>
            </a: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размер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– </a:t>
            </a:r>
            <a:r>
              <a:rPr lang="ru-RU" b="1" dirty="0" err="1" smtClean="0">
                <a:solidFill>
                  <a:srgbClr val="FFC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ст.ст</a:t>
            </a:r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199, 199.1 НК РФ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сумма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налога, составляющая за период в пределах трех финансовых лет подряд более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миллионов 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при условии, что доля неуплаченных налогов и (или) сборов превышает 25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подлежащих уплате сумм налогов, либо превышающая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миллионов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рублей; </a:t>
            </a:r>
            <a:r>
              <a:rPr lang="ru-RU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198 НК РФ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тыс.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при 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доле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неуплаченных налогов  10% либо превышающая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2700 тыс.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</a:p>
          <a:p>
            <a:pPr marL="400736" indent="-400736" algn="just">
              <a:buFont typeface="Wingdings" panose="05000000000000000000" pitchFamily="2" charset="2"/>
              <a:buChar char="Ø"/>
              <a:defRPr/>
            </a:pPr>
            <a:endParaRPr lang="ru-RU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736" indent="-400736" algn="just">
              <a:buFont typeface="Wingdings" panose="05000000000000000000" pitchFamily="2" charset="2"/>
              <a:buChar char="Ø"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Особо крупный размер - </a:t>
            </a:r>
            <a:r>
              <a:rPr lang="ru-RU" b="1" dirty="0" err="1">
                <a:solidFill>
                  <a:srgbClr val="FFC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ст.ст</a:t>
            </a:r>
            <a:r>
              <a:rPr lang="ru-RU" b="1" dirty="0">
                <a:solidFill>
                  <a:srgbClr val="FFC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199, 199.1 НК РФ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составляющая за период в пределах трех финансовых лет подряд более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миллионов 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при условии, что доля неуплаченных налогов и (или) сборов превышает 50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подлежащих уплате сумм налогов и (или) сборов, либо превышающая 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миллионов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рублей; </a:t>
            </a:r>
            <a:r>
              <a:rPr lang="ru-RU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198 НК РФ 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4 миллион рублей 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доле 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неуплаченных налогов 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либо превышающая </a:t>
            </a:r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миллионов рублей.</a:t>
            </a:r>
            <a:endParaRPr lang="ru-RU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736" indent="-400736" algn="just" defTabSz="914239" fontAlgn="auto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Доля неуплаты </a:t>
            </a:r>
          </a:p>
          <a:p>
            <a:pPr algn="just" defTabSz="914239" fontAlgn="auto">
              <a:spcAft>
                <a:spcPts val="0"/>
              </a:spcAft>
              <a:defRPr/>
            </a:pP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just" defTabSz="914239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Исчисление общей суммы </a:t>
            </a:r>
            <a:r>
              <a:rPr lang="ru-RU" b="1" dirty="0" err="1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неперечисленых</a:t>
            </a:r>
            <a:r>
              <a:rPr lang="ru-RU" b="1" dirty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налогов осуществляется путем сложения соответствующих сумм в пределах 3-х  финансовых лет подряд (с учетом сроков давности)</a:t>
            </a:r>
          </a:p>
          <a:p>
            <a:pPr defTabSz="914239" fontAlgn="auto">
              <a:spcAft>
                <a:spcPts val="0"/>
              </a:spcAft>
              <a:defRPr/>
            </a:pPr>
            <a:endParaRPr lang="ru-RU" sz="21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914239" fontAlgn="auto">
              <a:spcAft>
                <a:spcPts val="0"/>
              </a:spcAft>
              <a:defRPr/>
            </a:pPr>
            <a:r>
              <a:rPr lang="ru-RU" sz="2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</a:t>
            </a:r>
            <a:endParaRPr lang="ru-RU" sz="25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marL="300552" indent="-300552" defTabSz="914239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6323" name="Номер слайда 1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651196" indent="-250460"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001840" indent="-200368"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402575" indent="-200368"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1803311" indent="-200368"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204047" indent="-200368" defTabSz="91417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604783" indent="-200368" defTabSz="91417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005519" indent="-200368" defTabSz="91417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406254" indent="-200368" defTabSz="914179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966E0551-582A-48EA-91AD-155B153CD67D}" type="slidenum">
              <a:rPr lang="ru-RU" altLang="ru-RU" sz="2400">
                <a:solidFill>
                  <a:schemeClr val="bg1"/>
                </a:solidFill>
              </a:rPr>
              <a:pPr/>
              <a:t>5</a:t>
            </a:fld>
            <a:endParaRPr lang="ru-RU" alt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35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9464" y="768927"/>
            <a:ext cx="7772400" cy="3514945"/>
          </a:xfrm>
        </p:spPr>
        <p:txBody>
          <a:bodyPr/>
          <a:lstStyle/>
          <a:p>
            <a:r>
              <a:rPr lang="ru-RU" dirty="0" smtClean="0"/>
              <a:t>За </a:t>
            </a:r>
            <a:r>
              <a:rPr lang="ru-RU" dirty="0">
                <a:solidFill>
                  <a:srgbClr val="FFC000"/>
                </a:solidFill>
              </a:rPr>
              <a:t>1 полугодие 2018 года  </a:t>
            </a:r>
            <a:r>
              <a:rPr lang="ru-RU" dirty="0"/>
              <a:t>налоговыми  органами Приморского края  в следственные органы направлено по выездным налоговым проверкам </a:t>
            </a:r>
            <a:r>
              <a:rPr lang="ru-RU" dirty="0" smtClean="0"/>
              <a:t> </a:t>
            </a:r>
            <a:r>
              <a:rPr lang="ru-RU" dirty="0">
                <a:solidFill>
                  <a:srgbClr val="FFC000"/>
                </a:solidFill>
              </a:rPr>
              <a:t>9 материалов</a:t>
            </a:r>
            <a:r>
              <a:rPr lang="ru-RU" dirty="0"/>
              <a:t>, рассмотрено по </a:t>
            </a:r>
            <a:r>
              <a:rPr lang="ru-RU" dirty="0" err="1"/>
              <a:t>ст.ст</a:t>
            </a:r>
            <a:r>
              <a:rPr lang="ru-RU" dirty="0"/>
              <a:t>. 198 - 199 УК РФ </a:t>
            </a:r>
            <a:r>
              <a:rPr lang="ru-RU" dirty="0">
                <a:solidFill>
                  <a:srgbClr val="FFC000"/>
                </a:solidFill>
              </a:rPr>
              <a:t>2 материала</a:t>
            </a:r>
            <a:r>
              <a:rPr lang="ru-RU" dirty="0"/>
              <a:t>, по которым вынесены </a:t>
            </a:r>
            <a:r>
              <a:rPr lang="ru-RU" dirty="0">
                <a:solidFill>
                  <a:srgbClr val="FFC000"/>
                </a:solidFill>
              </a:rPr>
              <a:t>постановления о возбуждении уголовных дел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9224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9464" y="3262316"/>
            <a:ext cx="7772400" cy="1021556"/>
          </a:xfrm>
        </p:spPr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599967236"/>
      </p:ext>
    </p:extLst>
  </p:cSld>
  <p:clrMapOvr>
    <a:masterClrMapping/>
  </p:clrMapOvr>
</p:sld>
</file>

<file path=ppt/theme/theme1.xml><?xml version="1.0" encoding="utf-8"?>
<a:theme xmlns:a="http://schemas.openxmlformats.org/drawingml/2006/main" name="6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Шаблон_ГНИВЦ_2</Template>
  <TotalTime>45655</TotalTime>
  <Words>541</Words>
  <Application>Microsoft Office PowerPoint</Application>
  <PresentationFormat>Экран (4:3)</PresentationFormat>
  <Paragraphs>45</Paragraphs>
  <Slides>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6_Специальное оформление</vt:lpstr>
      <vt:lpstr>Возбуждение уголовного дела по ст.ст. 198, 199, 199.1 УК РФ за  неуплату налогов по результатам выездной налоговой проверки</vt:lpstr>
      <vt:lpstr>    Правовая основа:</vt:lpstr>
      <vt:lpstr>    </vt:lpstr>
      <vt:lpstr>Презентация PowerPoint</vt:lpstr>
      <vt:lpstr>Презентация PowerPoint</vt:lpstr>
      <vt:lpstr>За 1 полугодие 2018 года  налоговыми  органами Приморского края  в следственные органы направлено по выездным налоговым проверкам  9 материалов, рассмотрено по ст.ст. 198 - 199 УК РФ 2 материала, по которым вынесены постановления о возбуждении уголовных дел.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Подлесных Мария Михайловна</dc:creator>
  <cp:lastModifiedBy>Шумова Анна Сергеевна</cp:lastModifiedBy>
  <cp:revision>1387</cp:revision>
  <cp:lastPrinted>2018-08-27T01:02:12Z</cp:lastPrinted>
  <dcterms:modified xsi:type="dcterms:W3CDTF">2018-08-27T23:31:31Z</dcterms:modified>
</cp:coreProperties>
</file>